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9" r:id="rId59"/>
    <p:sldId id="313" r:id="rId60"/>
    <p:sldId id="320" r:id="rId61"/>
    <p:sldId id="318" r:id="rId62"/>
    <p:sldId id="314" r:id="rId63"/>
    <p:sldId id="315" r:id="rId64"/>
    <p:sldId id="316" r:id="rId65"/>
    <p:sldId id="317" r:id="rId66"/>
  </p:sldIdLst>
  <p:sldSz cx="9144000" cy="5143500" type="screen16x9"/>
  <p:notesSz cx="6858000" cy="9144000"/>
  <p:embeddedFontLst>
    <p:embeddedFont>
      <p:font typeface="Bebas Neue" panose="020B0606020202050201" pitchFamily="34" charset="0"/>
      <p:regular r:id="rId68"/>
    </p:embeddedFont>
    <p:embeddedFont>
      <p:font typeface="Cambria Math" panose="02040503050406030204" pitchFamily="18" charset="0"/>
      <p:regular r:id="rId69"/>
    </p:embeddedFont>
    <p:embeddedFont>
      <p:font typeface="Gantari" panose="020B0604020202020204" charset="0"/>
      <p:regular r:id="rId70"/>
      <p:bold r:id="rId71"/>
      <p:italic r:id="rId72"/>
      <p:boldItalic r:id="rId73"/>
    </p:embeddedFont>
    <p:embeddedFont>
      <p:font typeface="Golos Text" panose="020B0604020202020204" charset="0"/>
      <p:regular r:id="rId74"/>
      <p:bold r:id="rId75"/>
    </p:embeddedFont>
    <p:embeddedFont>
      <p:font typeface="Golos Text Medium" panose="020B0604020202020204" charset="0"/>
      <p:regular r:id="rId76"/>
      <p:bold r:id="rId77"/>
    </p:embeddedFont>
    <p:embeddedFont>
      <p:font typeface="Roboto" panose="02000000000000000000"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1.fntdata"/><Relationship Id="rId76" Type="http://schemas.openxmlformats.org/officeDocument/2006/relationships/font" Target="fonts/font9.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2b21ebf290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2b21ebf290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5" Type="http://schemas.openxmlformats.org/officeDocument/2006/relationships/hyperlink" Target="https://www.freepik.com/free-vector/white-wall-texture_794087.htm/?utm_source=slidesgo_template&amp;utm_medium=referral-link&amp;utm_campaign=sg_resources&amp;utm_content=freepik" TargetMode="External"/><Relationship Id="rId4" Type="http://schemas.openxmlformats.org/officeDocument/2006/relationships/hyperlink" Target="https://www.freepik.com/free-vector/chat-bot-composition-with-collage-flat-chat-bubbles-character-robot-guy-computer-vector-illustration_3875429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gridCol w="971925">
                  <a:extLst>
                    <a:ext uri="{9D8B030D-6E8A-4147-A177-3AD203B41FA5}">
                      <a16:colId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712725">
                  <a:extLst>
                    <a:ext uri="{9D8B030D-6E8A-4147-A177-3AD203B41FA5}">
                      <a16:colId xmlns:a16="http://schemas.microsoft.com/office/drawing/2014/main" val="20004"/>
                    </a:ext>
                  </a:extLst>
                </a:gridCol>
                <a:gridCol w="712725">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11913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val="20000"/>
                    </a:ext>
                  </a:extLst>
                </a:gridCol>
                <a:gridCol w="2210450">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machine</a:t>
            </a:r>
            <a:endParaRPr/>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Word Embeddings</a:t>
            </a:r>
            <a:r>
              <a:rPr lang="en"/>
              <a:t> are a method to translate a string of text into an </a:t>
            </a:r>
            <a:r>
              <a:rPr lang="en" b="1"/>
              <a:t>N-dimensional vector of real numbers</a:t>
            </a:r>
            <a:r>
              <a:rPr lang="en"/>
              <a:t>. Words appearing within similar context possess similar meaning.</a:t>
            </a:r>
            <a:endParaRPr/>
          </a:p>
          <a:p>
            <a:pPr marL="0" lvl="0" indent="0" algn="l" rtl="0">
              <a:spcBef>
                <a:spcPts val="0"/>
              </a:spcBef>
              <a:spcAft>
                <a:spcPts val="0"/>
              </a:spcAft>
              <a:buNone/>
            </a:pPr>
            <a:r>
              <a:rPr lang="en"/>
              <a:t>Why need to translate a string of text into a </a:t>
            </a:r>
            <a:r>
              <a:rPr lang="en" b="1"/>
              <a:t>N-dimensional vector of real numbers </a:t>
            </a:r>
            <a:r>
              <a:rPr lang="en"/>
              <a:t>?</a:t>
            </a:r>
            <a:endParaRPr/>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val="20000"/>
                    </a:ext>
                  </a:extLst>
                </a:gridCol>
                <a:gridCol w="2612500">
                  <a:extLst>
                    <a:ext uri="{9D8B030D-6E8A-4147-A177-3AD203B41FA5}">
                      <a16:colId xmlns:a16="http://schemas.microsoft.com/office/drawing/2014/main" val="20001"/>
                    </a:ext>
                  </a:extLst>
                </a:gridCol>
                <a:gridCol w="2612500">
                  <a:extLst>
                    <a:ext uri="{9D8B030D-6E8A-4147-A177-3AD203B41FA5}">
                      <a16:colId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val="20000"/>
                    </a:ext>
                  </a:extLst>
                </a:gridCol>
                <a:gridCol w="1994150">
                  <a:extLst>
                    <a:ext uri="{9D8B030D-6E8A-4147-A177-3AD203B41FA5}">
                      <a16:colId xmlns:a16="http://schemas.microsoft.com/office/drawing/2014/main" val="20001"/>
                    </a:ext>
                  </a:extLst>
                </a:gridCol>
                <a:gridCol w="1994150">
                  <a:extLst>
                    <a:ext uri="{9D8B030D-6E8A-4147-A177-3AD203B41FA5}">
                      <a16:colId xmlns:a16="http://schemas.microsoft.com/office/drawing/2014/main" val="20002"/>
                    </a:ext>
                  </a:extLst>
                </a:gridCol>
                <a:gridCol w="1994150">
                  <a:extLst>
                    <a:ext uri="{9D8B030D-6E8A-4147-A177-3AD203B41FA5}">
                      <a16:colId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panose="02040503050406030204" pitchFamily="18" charset="0"/>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=1</m:t>
                              </m:r>
                            </m:sub>
                            <m:sup>
                              <m:r>
                                <a:rPr lang="en-US" sz="3200" b="0" i="1" smtClean="0">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val="2277549605"/>
                    </a:ext>
                  </a:extLst>
                </a:gridCol>
                <a:gridCol w="1241461">
                  <a:extLst>
                    <a:ext uri="{9D8B030D-6E8A-4147-A177-3AD203B41FA5}">
                      <a16:colId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2012581" y="1297397"/>
                <a:ext cx="51188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𝑙𝑜</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id="{5AF5821E-0841-1BF7-6C09-3990CF8F4C7C}"/>
                  </a:ext>
                </a:extLst>
              </p:cNvPr>
              <p:cNvSpPr txBox="1">
                <a:spLocks noRot="1" noChangeAspect="1" noMove="1" noResize="1" noEditPoints="1" noAdjustHandles="1" noChangeArrowheads="1" noChangeShapeType="1" noTextEdit="1"/>
              </p:cNvSpPr>
              <p:nvPr/>
            </p:nvSpPr>
            <p:spPr>
              <a:xfrm>
                <a:off x="2012581" y="1297397"/>
                <a:ext cx="5118837" cy="8717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panose="02040503050406030204" pitchFamily="18" charset="0"/>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Google Shape;821;p74">
                <a:extLst>
                  <a:ext uri="{FF2B5EF4-FFF2-40B4-BE49-F238E27FC236}">
                    <a16:creationId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70740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endParaRPr lang="en-US" dirty="0"/>
          </a:p>
        </p:txBody>
      </p:sp>
    </p:spTree>
    <p:extLst>
      <p:ext uri="{BB962C8B-B14F-4D97-AF65-F5344CB8AC3E}">
        <p14:creationId xmlns:p14="http://schemas.microsoft.com/office/powerpoint/2010/main" val="4264049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val="1583063963"/>
                    </a:ext>
                  </a:extLst>
                </a:gridCol>
                <a:gridCol w="1006838">
                  <a:extLst>
                    <a:ext uri="{9D8B030D-6E8A-4147-A177-3AD203B41FA5}">
                      <a16:colId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41" name="Google Shape;841;p77"/>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yourwebpage.com</a:t>
            </a:r>
            <a:endParaRPr/>
          </a:p>
        </p:txBody>
      </p:sp>
      <p:sp>
        <p:nvSpPr>
          <p:cNvPr id="842" name="Google Shape;842;p7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Golos Text"/>
                <a:ea typeface="Golos Text"/>
                <a:cs typeface="Golos Text"/>
                <a:sym typeface="Golos Text"/>
              </a:rPr>
              <a:t>Please, keep this slide as attribution</a:t>
            </a:r>
            <a:endParaRPr sz="1000" b="1">
              <a:solidFill>
                <a:schemeClr val="dk1"/>
              </a:solidFill>
              <a:latin typeface="Golos Text"/>
              <a:ea typeface="Golos Text"/>
              <a:cs typeface="Golos Text"/>
              <a:sym typeface="Golos Text"/>
            </a:endParaRPr>
          </a:p>
        </p:txBody>
      </p:sp>
      <p:grpSp>
        <p:nvGrpSpPr>
          <p:cNvPr id="843" name="Google Shape;843;p77"/>
          <p:cNvGrpSpPr/>
          <p:nvPr/>
        </p:nvGrpSpPr>
        <p:grpSpPr>
          <a:xfrm>
            <a:off x="1868214" y="3075712"/>
            <a:ext cx="296118" cy="291877"/>
            <a:chOff x="1190200" y="238125"/>
            <a:chExt cx="5306767" cy="5212083"/>
          </a:xfrm>
        </p:grpSpPr>
        <p:grpSp>
          <p:nvGrpSpPr>
            <p:cNvPr id="844" name="Google Shape;844;p77"/>
            <p:cNvGrpSpPr/>
            <p:nvPr/>
          </p:nvGrpSpPr>
          <p:grpSpPr>
            <a:xfrm>
              <a:off x="1190200" y="238125"/>
              <a:ext cx="5212075" cy="5212075"/>
              <a:chOff x="1190200" y="238125"/>
              <a:chExt cx="5212075" cy="5212075"/>
            </a:xfrm>
          </p:grpSpPr>
          <p:sp>
            <p:nvSpPr>
              <p:cNvPr id="845" name="Google Shape;845;p77"/>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7"/>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7"/>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7"/>
          <p:cNvGrpSpPr/>
          <p:nvPr/>
        </p:nvGrpSpPr>
        <p:grpSpPr>
          <a:xfrm>
            <a:off x="1509375" y="3078912"/>
            <a:ext cx="290575" cy="285475"/>
            <a:chOff x="4211985" y="3817357"/>
            <a:chExt cx="362947" cy="356576"/>
          </a:xfrm>
        </p:grpSpPr>
        <p:sp>
          <p:nvSpPr>
            <p:cNvPr id="849" name="Google Shape;849;p7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77"/>
          <p:cNvGrpSpPr/>
          <p:nvPr/>
        </p:nvGrpSpPr>
        <p:grpSpPr>
          <a:xfrm>
            <a:off x="1150318" y="3078797"/>
            <a:ext cx="290554" cy="285706"/>
            <a:chOff x="3314750" y="3817357"/>
            <a:chExt cx="362920" cy="356865"/>
          </a:xfrm>
        </p:grpSpPr>
        <p:grpSp>
          <p:nvGrpSpPr>
            <p:cNvPr id="853" name="Google Shape;853;p77"/>
            <p:cNvGrpSpPr/>
            <p:nvPr/>
          </p:nvGrpSpPr>
          <p:grpSpPr>
            <a:xfrm>
              <a:off x="3314750" y="3817357"/>
              <a:ext cx="362920" cy="356865"/>
              <a:chOff x="3314750" y="3817357"/>
              <a:chExt cx="362920" cy="356865"/>
            </a:xfrm>
          </p:grpSpPr>
          <p:sp>
            <p:nvSpPr>
              <p:cNvPr id="854" name="Google Shape;854;p7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7"/>
            <p:cNvGrpSpPr/>
            <p:nvPr/>
          </p:nvGrpSpPr>
          <p:grpSpPr>
            <a:xfrm>
              <a:off x="3394986" y="3894612"/>
              <a:ext cx="202339" cy="202323"/>
              <a:chOff x="935197" y="1793977"/>
              <a:chExt cx="256451" cy="256430"/>
            </a:xfrm>
          </p:grpSpPr>
          <p:sp>
            <p:nvSpPr>
              <p:cNvPr id="857" name="Google Shape;857;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9" name="Google Shape;859;p77"/>
          <p:cNvGrpSpPr/>
          <p:nvPr/>
        </p:nvGrpSpPr>
        <p:grpSpPr>
          <a:xfrm>
            <a:off x="791302" y="3078797"/>
            <a:ext cx="290554" cy="285706"/>
            <a:chOff x="2866317" y="3817357"/>
            <a:chExt cx="362920" cy="356865"/>
          </a:xfrm>
        </p:grpSpPr>
        <p:sp>
          <p:nvSpPr>
            <p:cNvPr id="860" name="Google Shape;860;p7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3"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864"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865" name="Google Shape;865;p77"/>
          <p:cNvGrpSpPr/>
          <p:nvPr/>
        </p:nvGrpSpPr>
        <p:grpSpPr>
          <a:xfrm>
            <a:off x="4902098" y="535097"/>
            <a:ext cx="3683753" cy="4073629"/>
            <a:chOff x="4825898" y="535097"/>
            <a:chExt cx="3683753" cy="4073629"/>
          </a:xfrm>
        </p:grpSpPr>
        <p:grpSp>
          <p:nvGrpSpPr>
            <p:cNvPr id="866" name="Google Shape;866;p77"/>
            <p:cNvGrpSpPr/>
            <p:nvPr/>
          </p:nvGrpSpPr>
          <p:grpSpPr>
            <a:xfrm>
              <a:off x="5416996" y="1013447"/>
              <a:ext cx="2303759" cy="3595278"/>
              <a:chOff x="5416996" y="1013447"/>
              <a:chExt cx="2303759" cy="3595278"/>
            </a:xfrm>
          </p:grpSpPr>
          <p:sp>
            <p:nvSpPr>
              <p:cNvPr id="867"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7"/>
            <p:cNvGrpSpPr/>
            <p:nvPr/>
          </p:nvGrpSpPr>
          <p:grpSpPr>
            <a:xfrm>
              <a:off x="4825898" y="1492688"/>
              <a:ext cx="1147199" cy="637372"/>
              <a:chOff x="315275" y="3124950"/>
              <a:chExt cx="658175" cy="365675"/>
            </a:xfrm>
          </p:grpSpPr>
          <p:sp>
            <p:nvSpPr>
              <p:cNvPr id="990"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7"/>
            <p:cNvGrpSpPr/>
            <p:nvPr/>
          </p:nvGrpSpPr>
          <p:grpSpPr>
            <a:xfrm>
              <a:off x="7112551" y="535097"/>
              <a:ext cx="1397100" cy="760518"/>
              <a:chOff x="238125" y="2409350"/>
              <a:chExt cx="760575" cy="414000"/>
            </a:xfrm>
          </p:grpSpPr>
          <p:sp>
            <p:nvSpPr>
              <p:cNvPr id="997"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1012"/>
        <p:cNvGrpSpPr/>
        <p:nvPr/>
      </p:nvGrpSpPr>
      <p:grpSpPr>
        <a:xfrm>
          <a:off x="0" y="0"/>
          <a:ext cx="0" cy="0"/>
          <a:chOff x="0" y="0"/>
          <a:chExt cx="0" cy="0"/>
        </a:xfrm>
      </p:grpSpPr>
      <p:sp>
        <p:nvSpPr>
          <p:cNvPr id="1013" name="Google Shape;1013;p78"/>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4" name="Google Shape;1014;p78"/>
          <p:cNvSpPr txBox="1"/>
          <p:nvPr/>
        </p:nvSpPr>
        <p:spPr>
          <a:xfrm>
            <a:off x="715100" y="1242400"/>
            <a:ext cx="7713900" cy="12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Here’s an assortment of alternative resources whose style fits that of this template:</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p:txBody>
      </p:sp>
      <p:grpSp>
        <p:nvGrpSpPr>
          <p:cNvPr id="1015" name="Google Shape;1015;p78"/>
          <p:cNvGrpSpPr/>
          <p:nvPr/>
        </p:nvGrpSpPr>
        <p:grpSpPr>
          <a:xfrm>
            <a:off x="1517063" y="3080448"/>
            <a:ext cx="1732082" cy="1375649"/>
            <a:chOff x="2735825" y="2251925"/>
            <a:chExt cx="1386775" cy="1101400"/>
          </a:xfrm>
        </p:grpSpPr>
        <p:sp>
          <p:nvSpPr>
            <p:cNvPr id="1016" name="Google Shape;1016;p7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8"/>
          <p:cNvGrpSpPr/>
          <p:nvPr/>
        </p:nvGrpSpPr>
        <p:grpSpPr>
          <a:xfrm>
            <a:off x="4059436" y="3041956"/>
            <a:ext cx="3567578" cy="1375630"/>
            <a:chOff x="3864536" y="2740081"/>
            <a:chExt cx="3567578" cy="1375630"/>
          </a:xfrm>
        </p:grpSpPr>
        <p:grpSp>
          <p:nvGrpSpPr>
            <p:cNvPr id="1100" name="Google Shape;1100;p78"/>
            <p:cNvGrpSpPr/>
            <p:nvPr/>
          </p:nvGrpSpPr>
          <p:grpSpPr>
            <a:xfrm>
              <a:off x="3864536" y="2740081"/>
              <a:ext cx="2979176" cy="1374847"/>
              <a:chOff x="234675" y="2436575"/>
              <a:chExt cx="2470500" cy="1140100"/>
            </a:xfrm>
          </p:grpSpPr>
          <p:sp>
            <p:nvSpPr>
              <p:cNvPr id="1101" name="Google Shape;1101;p7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8"/>
            <p:cNvGrpSpPr/>
            <p:nvPr/>
          </p:nvGrpSpPr>
          <p:grpSpPr>
            <a:xfrm>
              <a:off x="5539001" y="2890336"/>
              <a:ext cx="1893112" cy="1225375"/>
              <a:chOff x="2974500" y="2561175"/>
              <a:chExt cx="1569875" cy="1016150"/>
            </a:xfrm>
          </p:grpSpPr>
          <p:sp>
            <p:nvSpPr>
              <p:cNvPr id="1137" name="Google Shape;1137;p7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79"/>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1" name="Google Shape;1231;p79"/>
          <p:cNvSpPr txBox="1"/>
          <p:nvPr/>
        </p:nvSpPr>
        <p:spPr>
          <a:xfrm>
            <a:off x="715100" y="1242400"/>
            <a:ext cx="7713900" cy="26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Did you like the resources in this template? Get them for free on our other websites: </a:t>
            </a:r>
            <a:endParaRPr>
              <a:solidFill>
                <a:schemeClr val="dk1"/>
              </a:solidFill>
              <a:latin typeface="Golos Text"/>
              <a:ea typeface="Golos Text"/>
              <a:cs typeface="Golos Text"/>
              <a:sym typeface="Golos Text"/>
            </a:endParaRPr>
          </a:p>
          <a:p>
            <a:pPr marL="0" lvl="0" indent="0" algn="l" rtl="0">
              <a:lnSpc>
                <a:spcPct val="115000"/>
              </a:lnSpc>
              <a:spcBef>
                <a:spcPts val="1000"/>
              </a:spcBef>
              <a:spcAft>
                <a:spcPts val="0"/>
              </a:spcAft>
              <a:buNone/>
            </a:pPr>
            <a:r>
              <a:rPr lang="en" sz="2000">
                <a:solidFill>
                  <a:schemeClr val="dk1"/>
                </a:solidFill>
                <a:latin typeface="Golos Text Medium"/>
                <a:ea typeface="Golos Text Medium"/>
                <a:cs typeface="Golos Text Medium"/>
                <a:sym typeface="Golos Text Medium"/>
              </a:rPr>
              <a:t>Vectors</a:t>
            </a:r>
            <a:endParaRPr sz="2000">
              <a:solidFill>
                <a:schemeClr val="dk1"/>
              </a:solidFill>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4"/>
              </a:rPr>
              <a:t>Chat bot composition with collage of flat chat bubbles character of robot and guy at computer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5"/>
              </a:rPr>
              <a:t>Free vector white wall texture</a:t>
            </a:r>
            <a:endParaRPr>
              <a:solidFill>
                <a:schemeClr val="dk1"/>
              </a:solidFill>
              <a:latin typeface="Golos Text"/>
              <a:ea typeface="Golos Text"/>
              <a:cs typeface="Golos Text"/>
              <a:sym typeface="Golo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gridCol w="1293950">
                  <a:extLst>
                    <a:ext uri="{9D8B030D-6E8A-4147-A177-3AD203B41FA5}">
                      <a16:colId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gridCol w="382850">
                  <a:extLst>
                    <a:ext uri="{9D8B030D-6E8A-4147-A177-3AD203B41FA5}">
                      <a16:colId xmlns:a16="http://schemas.microsoft.com/office/drawing/2014/main" val="20018"/>
                    </a:ext>
                  </a:extLst>
                </a:gridCol>
                <a:gridCol w="382850">
                  <a:extLst>
                    <a:ext uri="{9D8B030D-6E8A-4147-A177-3AD203B41FA5}">
                      <a16:colId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289</TotalTime>
  <Words>3417</Words>
  <Application>Microsoft Office PowerPoint</Application>
  <PresentationFormat>On-screen Show (16:9)</PresentationFormat>
  <Paragraphs>1603</Paragraphs>
  <Slides>65</Slides>
  <Notes>65</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Golos Text Medium</vt:lpstr>
      <vt:lpstr>Golos Text</vt:lpstr>
      <vt:lpstr>Bebas Neue</vt:lpstr>
      <vt:lpstr>Gantari</vt:lpstr>
      <vt:lpstr>Courier New</vt:lpstr>
      <vt:lpstr>Times New Roman</vt:lpstr>
      <vt:lpstr>Arial</vt:lpstr>
      <vt:lpstr>Cambria Math</vt:lpstr>
      <vt:lpstr>Roboto</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Hierarchical Softmax</vt:lpstr>
      <vt:lpstr>Hierarchical Softmax</vt:lpstr>
      <vt:lpstr>Hierarchical Softmax</vt:lpstr>
      <vt:lpstr>Experiment</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cp:lastModifiedBy>
  <cp:revision>42</cp:revision>
  <dcterms:modified xsi:type="dcterms:W3CDTF">2023-09-23T19:23:15Z</dcterms:modified>
</cp:coreProperties>
</file>